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3" r:id="rId1"/>
    <p:sldMasterId id="2147483705" r:id="rId2"/>
    <p:sldMasterId id="2147483717" r:id="rId3"/>
  </p:sldMasterIdLst>
  <p:notesMasterIdLst>
    <p:notesMasterId r:id="rId34"/>
  </p:notesMasterIdLst>
  <p:sldIdLst>
    <p:sldId id="289" r:id="rId4"/>
    <p:sldId id="295" r:id="rId5"/>
    <p:sldId id="296" r:id="rId6"/>
    <p:sldId id="297" r:id="rId7"/>
    <p:sldId id="258" r:id="rId8"/>
    <p:sldId id="257" r:id="rId9"/>
    <p:sldId id="260" r:id="rId10"/>
    <p:sldId id="279" r:id="rId11"/>
    <p:sldId id="283" r:id="rId12"/>
    <p:sldId id="285" r:id="rId13"/>
    <p:sldId id="284" r:id="rId14"/>
    <p:sldId id="264" r:id="rId15"/>
    <p:sldId id="262" r:id="rId16"/>
    <p:sldId id="259" r:id="rId17"/>
    <p:sldId id="265" r:id="rId18"/>
    <p:sldId id="268" r:id="rId19"/>
    <p:sldId id="270" r:id="rId20"/>
    <p:sldId id="269" r:id="rId21"/>
    <p:sldId id="271" r:id="rId22"/>
    <p:sldId id="273" r:id="rId23"/>
    <p:sldId id="275" r:id="rId24"/>
    <p:sldId id="278" r:id="rId25"/>
    <p:sldId id="276" r:id="rId26"/>
    <p:sldId id="277" r:id="rId27"/>
    <p:sldId id="281" r:id="rId28"/>
    <p:sldId id="280" r:id="rId29"/>
    <p:sldId id="298" r:id="rId30"/>
    <p:sldId id="291" r:id="rId31"/>
    <p:sldId id="300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05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EEF52-F327-4C08-AFAA-0B40CC7FB78D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6D76E-852A-4623-8C9B-38F5D29A1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1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9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4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73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0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0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18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84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0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1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9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24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0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0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88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1CC9-324E-4CF3-B60E-501C87C7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0787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6C261-5396-4180-8AB7-0EF56273B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9250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6386B-26ED-4911-AAD7-A3BC07E54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3269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4164-FED1-460C-945C-0AE5CBFC78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9428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9BE7D-E62A-4F35-AAE0-DF1B4A58AB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025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7F21D-8AB4-4B11-9D9F-4CAD2AEFED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503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0539-D5A6-4D85-9C1D-25D565A46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45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292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1FE1-B2AB-40C1-9A85-83B534600E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3972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557E1-B8AC-468C-B79F-52CCB309B7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9660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70358-16FB-4DF6-855B-A6F04ACAA5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3354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237BA-FE8B-4A1C-8932-983C3CE1BA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935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29DAC-8136-462C-B4A7-2A02EC674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960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3203E-0FD2-4621-ADDB-28E05D7BD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0564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5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74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40DAA65-3106-4E42-9891-2B8687A051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7EF4813-4B2A-4D7C-81F0-102679C61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1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000" smtClean="0"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Enchanted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 smtClean="0"/>
            </a:lvl1pPr>
          </a:lstStyle>
          <a:p>
            <a:pPr algn="ctr"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Enchanted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 smtClean="0"/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EE6AEA6-9401-46EE-ABC1-8146C9265130}" type="slidenum">
              <a:rPr lang="en-US">
                <a:solidFill>
                  <a:srgbClr val="000000"/>
                </a:solidFill>
                <a:latin typeface="Enchanted" pitchFamily="18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Enchant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2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nchante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88" y="1078663"/>
            <a:ext cx="3736775" cy="4584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928" y="1078663"/>
            <a:ext cx="3432227" cy="4576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54200" y="857250"/>
            <a:ext cx="7289800" cy="112395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MODERNIZing</a:t>
            </a:r>
            <a:r>
              <a:rPr lang="en-US" dirty="0" smtClean="0">
                <a:solidFill>
                  <a:schemeClr val="bg1"/>
                </a:solidFill>
              </a:rPr>
              <a:t> BUILDING SYSTEMS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01" y="1793874"/>
            <a:ext cx="5955311" cy="3971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91" y="351571"/>
            <a:ext cx="8260970" cy="619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67" y="938216"/>
            <a:ext cx="6353286" cy="4767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781" y="1702676"/>
            <a:ext cx="4578572" cy="343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67114" y="1702676"/>
            <a:ext cx="4578572" cy="3435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239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RESTORING THE BEAUTY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898083"/>
            <a:ext cx="9060024" cy="5971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90" y="480527"/>
            <a:ext cx="8922398" cy="5948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106" y="5169159"/>
            <a:ext cx="1010633" cy="15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377" y="228600"/>
            <a:ext cx="9112624" cy="6172200"/>
          </a:xfrm>
          <a:prstGeom prst="rect">
            <a:avLst/>
          </a:prstGeom>
          <a:solidFill>
            <a:srgbClr val="F6CB1C">
              <a:alpha val="80000"/>
            </a:srgbClr>
          </a:solidFill>
        </p:spPr>
      </p:pic>
      <p:sp>
        <p:nvSpPr>
          <p:cNvPr id="13" name="Rectangle 12"/>
          <p:cNvSpPr/>
          <p:nvPr/>
        </p:nvSpPr>
        <p:spPr bwMode="auto">
          <a:xfrm rot="20456284">
            <a:off x="3935066" y="2565163"/>
            <a:ext cx="370325" cy="361422"/>
          </a:xfrm>
          <a:prstGeom prst="rect">
            <a:avLst/>
          </a:prstGeom>
          <a:solidFill>
            <a:srgbClr val="F6CB1C">
              <a:alpha val="70000"/>
            </a:srgbClr>
          </a:solidFill>
          <a:ln w="22225" cap="flat" cmpd="sng" algn="ctr">
            <a:noFill/>
            <a:prstDash val="solid"/>
            <a:round/>
            <a:headEnd type="stealth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mtClean="0">
              <a:solidFill>
                <a:srgbClr val="000000"/>
              </a:solidFill>
              <a:latin typeface="Enchante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7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88" y="476250"/>
            <a:ext cx="7618337" cy="5716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36" y="283790"/>
            <a:ext cx="8131289" cy="6101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40858" y="857250"/>
            <a:ext cx="7290197" cy="11239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chemeClr val="bg1"/>
                </a:solidFill>
              </a:rPr>
              <a:t>Improving patron comfort</a:t>
            </a:r>
            <a:r>
              <a:rPr lang="en-US" sz="3750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55" y="1821180"/>
            <a:ext cx="6063615" cy="40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0" y="1"/>
            <a:ext cx="9120220" cy="70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01" y="857250"/>
            <a:ext cx="8593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3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86" y="857250"/>
            <a:ext cx="85435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63" y="895350"/>
            <a:ext cx="6467475" cy="506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78" y="85725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151" y="2062066"/>
            <a:ext cx="747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Restoration Phase I Goal						$6,000,000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5151" y="2817845"/>
            <a:ext cx="7165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Commitments to date					           </a:t>
            </a:r>
            <a:r>
              <a:rPr lang="en-US" sz="2400" u="sng" dirty="0" smtClean="0"/>
              <a:t>$5,100,444</a:t>
            </a:r>
            <a:endParaRPr lang="en-US" sz="24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25151" y="3582955"/>
            <a:ext cx="762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Remaining Need 								   $899,556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60" y="5029199"/>
            <a:ext cx="1059046" cy="16328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2310" y="429208"/>
            <a:ext cx="64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Tampa Theatre Restoration – Phase I Fundraising Status Report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273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4" y="192506"/>
            <a:ext cx="9144000" cy="6358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839" y="1201769"/>
            <a:ext cx="82396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0" dirty="0">
                <a:solidFill>
                  <a:srgbClr val="F6CB1C"/>
                </a:solidFill>
                <a:latin typeface="Avenir 85 Heavy" panose="020B0603020203020204" pitchFamily="34" charset="0"/>
              </a:rPr>
              <a:t>CUSH  YOUR  TUSH</a:t>
            </a:r>
          </a:p>
          <a:p>
            <a:pPr algn="ctr" defTabSz="685800"/>
            <a:r>
              <a:rPr lang="en-US" sz="4500" dirty="0">
                <a:solidFill>
                  <a:prstClr val="white"/>
                </a:solidFill>
                <a:latin typeface="Avenir 85 Heavy" panose="020B0603020203020204" pitchFamily="34" charset="0"/>
              </a:rPr>
              <a:t>Seat Campaign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4040" y="3224670"/>
            <a:ext cx="58433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dirty="0">
                <a:solidFill>
                  <a:prstClr val="white"/>
                </a:solidFill>
                <a:latin typeface="Avenir 85 Heavy" panose="020B0603020203020204" pitchFamily="34" charset="0"/>
              </a:rPr>
              <a:t>Text </a:t>
            </a:r>
            <a:r>
              <a:rPr lang="en-US" sz="4950" dirty="0">
                <a:solidFill>
                  <a:srgbClr val="F6CB1C"/>
                </a:solidFill>
                <a:latin typeface="Avenir 85 Heavy" panose="020B0603020203020204" pitchFamily="34" charset="0"/>
              </a:rPr>
              <a:t>SEATS </a:t>
            </a:r>
          </a:p>
          <a:p>
            <a:pPr algn="ctr" defTabSz="685800"/>
            <a:r>
              <a:rPr lang="en-US" sz="4950" dirty="0">
                <a:solidFill>
                  <a:prstClr val="white"/>
                </a:solidFill>
                <a:latin typeface="Avenir 85 Heavy" panose="020B0603020203020204" pitchFamily="34" charset="0"/>
              </a:rPr>
              <a:t>to </a:t>
            </a:r>
            <a:r>
              <a:rPr lang="en-US" sz="4950" dirty="0">
                <a:solidFill>
                  <a:srgbClr val="F6CB1C"/>
                </a:solidFill>
                <a:latin typeface="Avenir 85 Heavy" panose="020B0603020203020204" pitchFamily="34" charset="0"/>
              </a:rPr>
              <a:t>243725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458" y="5016736"/>
            <a:ext cx="8556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dirty="0">
                <a:solidFill>
                  <a:prstClr val="white"/>
                </a:solidFill>
                <a:latin typeface="Avenir LT 55 Roman" panose="020B0503020000020003" pitchFamily="34" charset="0"/>
              </a:rPr>
              <a:t>or visit </a:t>
            </a:r>
            <a:r>
              <a:rPr lang="en-US" sz="3000" b="1" dirty="0">
                <a:solidFill>
                  <a:srgbClr val="F6CB1C"/>
                </a:solidFill>
                <a:latin typeface="Avenir 85 Heavy" panose="020B0603020203020204" pitchFamily="34" charset="0"/>
              </a:rPr>
              <a:t>TAMPA</a:t>
            </a:r>
            <a:r>
              <a:rPr lang="en-US" sz="3000" dirty="0">
                <a:solidFill>
                  <a:srgbClr val="F6CB1C"/>
                </a:solidFill>
                <a:latin typeface="Avenir LT 55 Roman" panose="020B0503020000020003" pitchFamily="34" charset="0"/>
              </a:rPr>
              <a:t>THEATRE.org/Cush-Your-</a:t>
            </a:r>
            <a:r>
              <a:rPr lang="en-US" sz="3000" dirty="0" err="1">
                <a:solidFill>
                  <a:srgbClr val="F6CB1C"/>
                </a:solidFill>
                <a:latin typeface="Avenir LT 55 Roman" panose="020B0503020000020003" pitchFamily="34" charset="0"/>
              </a:rPr>
              <a:t>Tush</a:t>
            </a:r>
            <a:endParaRPr lang="en-US" sz="3000" dirty="0">
              <a:solidFill>
                <a:srgbClr val="F6CB1C"/>
              </a:solidFill>
              <a:latin typeface="Avenir LT 55 Roman" panose="020B050302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151" y="2062066"/>
            <a:ext cx="747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Completion of Theatre Restoration 		     $7,000,000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5151" y="2817845"/>
            <a:ext cx="730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Building Preservation Endowment                $10,000,000</a:t>
            </a:r>
            <a:endParaRPr lang="en-US" sz="24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25151" y="3582955"/>
            <a:ext cx="762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Artistic &amp; Educational Program Endowment  </a:t>
            </a:r>
            <a:r>
              <a:rPr lang="en-US" sz="2400" u="sng" dirty="0" smtClean="0"/>
              <a:t>$15,000,000</a:t>
            </a:r>
            <a:endParaRPr lang="en-US" sz="2400" u="sn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60" y="5029199"/>
            <a:ext cx="1059046" cy="16328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2310" y="429208"/>
            <a:ext cx="64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Tampa Theatre Restoration </a:t>
            </a:r>
          </a:p>
          <a:p>
            <a:pPr algn="ctr"/>
            <a:r>
              <a:rPr lang="en-US" sz="2800" b="1" dirty="0" smtClean="0"/>
              <a:t>Future Fundraising Phases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5151" y="4367463"/>
            <a:ext cx="7165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Future Capitalization Need                $32,000,000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46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411"/>
            <a:ext cx="9144000" cy="6099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977" y="4851918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7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058"/>
            <a:ext cx="9144000" cy="6093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662" y="487058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90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130636"/>
            <a:ext cx="7290054" cy="1124712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750" dirty="0">
                <a:solidFill>
                  <a:schemeClr val="bg1"/>
                </a:solidFill>
              </a:rPr>
              <a:t>Seal the envelope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8096" y="2843181"/>
            <a:ext cx="7290054" cy="11247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750" dirty="0">
                <a:solidFill>
                  <a:schemeClr val="bg1"/>
                </a:solidFill>
              </a:rPr>
              <a:t>MODERNIZe BUILDING SYSTEMS</a:t>
            </a:r>
            <a:r>
              <a:rPr lang="en-US" sz="3750" dirty="0"/>
              <a:t>		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8096" y="4277053"/>
            <a:ext cx="7290054" cy="11247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750" dirty="0" err="1">
                <a:solidFill>
                  <a:schemeClr val="bg1"/>
                </a:solidFill>
              </a:rPr>
              <a:t>ImprovE</a:t>
            </a:r>
            <a:r>
              <a:rPr lang="en-US" sz="3750" dirty="0">
                <a:solidFill>
                  <a:schemeClr val="bg1"/>
                </a:solidFill>
              </a:rPr>
              <a:t> patron comfort</a:t>
            </a:r>
            <a:r>
              <a:rPr lang="en-US" sz="3750" dirty="0"/>
              <a:t>		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8096" y="3520533"/>
            <a:ext cx="7290054" cy="11247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750" dirty="0">
                <a:solidFill>
                  <a:schemeClr val="bg1"/>
                </a:solidFill>
              </a:rPr>
              <a:t>START restoring the beauty</a:t>
            </a:r>
            <a:r>
              <a:rPr lang="en-US" sz="3750" dirty="0"/>
              <a:t>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7540" y="865232"/>
            <a:ext cx="629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PHASE I 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RESTORATION PRIORITES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1470"/>
            <a:ext cx="9144000" cy="11239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Sealing the envelope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6" y="1006996"/>
            <a:ext cx="8929396" cy="5736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03" y="857027"/>
            <a:ext cx="6858595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941152"/>
            <a:ext cx="7596626" cy="4979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69" y="857250"/>
            <a:ext cx="686034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32" y="5029200"/>
            <a:ext cx="1101408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stealth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nchante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flat" cmpd="sng" algn="ctr">
          <a:solidFill>
            <a:schemeClr val="tx1"/>
          </a:solidFill>
          <a:prstDash val="solid"/>
          <a:round/>
          <a:headEnd type="stealth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nchanted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87</Words>
  <Application>Microsoft Office PowerPoint</Application>
  <PresentationFormat>On-screen Show (4:3)</PresentationFormat>
  <Paragraphs>25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Integral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Seal the envelope  </vt:lpstr>
      <vt:lpstr>Sealing the envelope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MODERNIZing BUILDING SYSTEMS  </vt:lpstr>
      <vt:lpstr>PowerPoint Presentation</vt:lpstr>
      <vt:lpstr>PowerPoint Presentation</vt:lpstr>
      <vt:lpstr>PowerPoint Presentation</vt:lpstr>
      <vt:lpstr>RESTORING THE BEAUTY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2017-01-27T16:47:00Z</dcterms:created>
  <dcterms:modified xsi:type="dcterms:W3CDTF">2017-01-27T22:08:20Z</dcterms:modified>
</cp:coreProperties>
</file>